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3"/>
  </p:notesMasterIdLst>
  <p:handoutMasterIdLst>
    <p:handoutMasterId r:id="rId24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5" r:id="rId19"/>
    <p:sldId id="586" r:id="rId20"/>
    <p:sldId id="504" r:id="rId21"/>
    <p:sldId id="5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Характеристики на изображение" id="{832A6238-5E07-46CF-9DD1-500F668F4BB9}">
          <p14:sldIdLst>
            <p14:sldId id="587"/>
            <p14:sldId id="588"/>
          </p14:sldIdLst>
        </p14:section>
        <p14:section name="͏Редактиране на изображение" id="{18DDC2CB-5B4A-4C70-9CBC-B92CAB113D75}">
          <p14:sldIdLst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5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00"/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2" autoAdjust="0"/>
    <p:restoredTop sz="93469" autoAdjust="0"/>
  </p:normalViewPr>
  <p:slideViewPr>
    <p:cSldViewPr showGuides="1">
      <p:cViewPr varScale="1">
        <p:scale>
          <a:sx n="68" d="100"/>
          <a:sy n="68" d="100"/>
        </p:scale>
        <p:origin x="979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23.7.2025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260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87705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435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977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4117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/>
          </a:bodyPr>
          <a:lstStyle/>
          <a:p>
            <a:r>
              <a:rPr lang="ru-RU" dirty="0"/>
              <a:t>Инструменти за редакция на графично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30" name="Picture 6" descr="Photoshop alternatives: The 9 best free photo editors in 2024 | Zapier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D7F7EE-A42A-3F4A-C62B-613B82AAA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000" y="5359170"/>
            <a:ext cx="7543960" cy="130983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835000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Основните опции са:</a:t>
            </a:r>
          </a:p>
          <a:p>
            <a:pPr lvl="1"/>
            <a:r>
              <a:rPr lang="en-US" sz="2800" dirty="0"/>
              <a:t>͏</a:t>
            </a:r>
            <a:r>
              <a:rPr lang="en-US" sz="2800" b="1" dirty="0">
                <a:solidFill>
                  <a:schemeClr val="bg1"/>
                </a:solidFill>
              </a:rPr>
              <a:t>Straightening</a:t>
            </a:r>
            <a:r>
              <a:rPr lang="en-US" sz="2800" dirty="0"/>
              <a:t> (</a:t>
            </a:r>
            <a:r>
              <a:rPr lang="bg-BG" sz="2800" b="1" dirty="0"/>
              <a:t>Изправяне</a:t>
            </a:r>
            <a:r>
              <a:rPr lang="en-US" sz="2800" dirty="0"/>
              <a:t>)</a:t>
            </a:r>
            <a:r>
              <a:rPr lang="bg-BG" sz="2800" dirty="0"/>
              <a:t> – </a:t>
            </a:r>
            <a:r>
              <a:rPr lang="bg-BG" sz="2800" b="1" dirty="0"/>
              <a:t>изправяне</a:t>
            </a:r>
            <a:r>
              <a:rPr lang="bg-BG" sz="2800" dirty="0"/>
              <a:t> на изображението</a:t>
            </a:r>
          </a:p>
          <a:p>
            <a:pPr lvl="1"/>
            <a:r>
              <a:rPr lang="en-US" sz="2800" dirty="0"/>
              <a:t>͏</a:t>
            </a:r>
            <a:r>
              <a:rPr lang="en-US" sz="2800" b="1" dirty="0">
                <a:solidFill>
                  <a:schemeClr val="bg1"/>
                </a:solidFill>
              </a:rPr>
              <a:t>Rotate</a:t>
            </a:r>
            <a:r>
              <a:rPr lang="en-US" sz="2800" dirty="0"/>
              <a:t> (</a:t>
            </a:r>
            <a:r>
              <a:rPr lang="bg-BG" sz="2800" b="1" dirty="0"/>
              <a:t>Завъртане</a:t>
            </a:r>
            <a:r>
              <a:rPr lang="en-US" sz="2800" dirty="0"/>
              <a:t>)</a:t>
            </a:r>
            <a:r>
              <a:rPr lang="bg-BG" sz="2800" dirty="0"/>
              <a:t> – </a:t>
            </a:r>
            <a:r>
              <a:rPr lang="bg-BG" sz="2800" b="1" dirty="0"/>
              <a:t>завъртане</a:t>
            </a:r>
            <a:r>
              <a:rPr lang="bg-BG" sz="2800" dirty="0"/>
              <a:t> на изображението</a:t>
            </a:r>
          </a:p>
          <a:p>
            <a:pPr lvl="1"/>
            <a:r>
              <a:rPr lang="en-US" sz="2800" dirty="0"/>
              <a:t>͏</a:t>
            </a:r>
            <a:r>
              <a:rPr lang="en-US" sz="2800" b="1" dirty="0">
                <a:solidFill>
                  <a:schemeClr val="bg1"/>
                </a:solidFill>
              </a:rPr>
              <a:t>Flip</a:t>
            </a:r>
            <a:r>
              <a:rPr lang="en-US" sz="2800" dirty="0"/>
              <a:t> (</a:t>
            </a:r>
            <a:r>
              <a:rPr lang="bg-BG" sz="2800" b="1" dirty="0"/>
              <a:t>Обръщане</a:t>
            </a:r>
            <a:r>
              <a:rPr lang="en-US" sz="2800" dirty="0"/>
              <a:t>)</a:t>
            </a:r>
            <a:r>
              <a:rPr lang="bg-BG" sz="2800" dirty="0"/>
              <a:t> – </a:t>
            </a:r>
            <a:r>
              <a:rPr lang="bg-BG" sz="2800" b="1" dirty="0"/>
              <a:t>огледално обръщане </a:t>
            </a:r>
            <a:r>
              <a:rPr lang="bg-BG" sz="2800" dirty="0"/>
              <a:t>на изображението</a:t>
            </a:r>
          </a:p>
          <a:p>
            <a:pPr lvl="1"/>
            <a:r>
              <a:rPr lang="en-US" sz="2800" dirty="0"/>
              <a:t>͏</a:t>
            </a:r>
            <a:r>
              <a:rPr lang="en-US" sz="2800" b="1" dirty="0">
                <a:solidFill>
                  <a:schemeClr val="bg1"/>
                </a:solidFill>
              </a:rPr>
              <a:t>Aspect ratio </a:t>
            </a:r>
            <a:r>
              <a:rPr lang="en-US" sz="2800" dirty="0"/>
              <a:t>(</a:t>
            </a:r>
            <a:r>
              <a:rPr lang="bg-BG" sz="2800" b="1" dirty="0"/>
              <a:t>Съотношение</a:t>
            </a:r>
            <a:r>
              <a:rPr lang="en-US" sz="2800" dirty="0"/>
              <a:t>)</a:t>
            </a:r>
            <a:r>
              <a:rPr lang="bg-BG" sz="2800" dirty="0"/>
              <a:t> – промяна на </a:t>
            </a:r>
            <a:r>
              <a:rPr lang="bg-BG" sz="2800" b="1" dirty="0"/>
              <a:t>съотношението</a:t>
            </a:r>
            <a:r>
              <a:rPr lang="bg-BG" sz="2800" dirty="0"/>
              <a:t> между </a:t>
            </a:r>
            <a:r>
              <a:rPr lang="bg-BG" sz="2800" b="1" dirty="0"/>
              <a:t>широчина</a:t>
            </a:r>
            <a:r>
              <a:rPr lang="bg-BG" sz="2800" dirty="0"/>
              <a:t> и </a:t>
            </a:r>
            <a:r>
              <a:rPr lang="bg-BG" sz="2800" b="1" dirty="0"/>
              <a:t>височина</a:t>
            </a:r>
            <a:r>
              <a:rPr lang="bg-BG" sz="2800" dirty="0"/>
              <a:t> на изображението</a:t>
            </a:r>
          </a:p>
          <a:p>
            <a:pPr lvl="1"/>
            <a:r>
              <a:rPr lang="bg-BG" sz="2800" dirty="0"/>
              <a:t>͏</a:t>
            </a:r>
            <a:r>
              <a:rPr lang="bg-BG" sz="2800" b="1" dirty="0">
                <a:solidFill>
                  <a:schemeClr val="bg1"/>
                </a:solidFill>
              </a:rPr>
              <a:t>Изрязване</a:t>
            </a:r>
            <a:r>
              <a:rPr lang="bg-BG" sz="2800" dirty="0"/>
              <a:t> – извършва се с </a:t>
            </a:r>
            <a:r>
              <a:rPr lang="bg-BG" sz="2800" b="1" dirty="0"/>
              <a:t>четирите маркера</a:t>
            </a:r>
            <a:r>
              <a:rPr lang="bg-BG" sz="2800" dirty="0"/>
              <a:t>, с които се променя неговата височина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Опции в </a:t>
            </a:r>
            <a:r>
              <a:rPr lang="en-US" dirty="0"/>
              <a:t>Crop &amp; rotate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123711" y="5368963"/>
            <a:ext cx="7517738" cy="77215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123711" y="6141009"/>
            <a:ext cx="1070956" cy="527991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414666" y="6150908"/>
            <a:ext cx="1218917" cy="51809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068058" y="6145750"/>
            <a:ext cx="1545632" cy="51809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291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&amp; rotate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6" name="Picture 5" descr="A cat lying on a couch&#10;&#10;Description automatically generated">
            <a:extLst>
              <a:ext uri="{FF2B5EF4-FFF2-40B4-BE49-F238E27FC236}">
                <a16:creationId xmlns:a16="http://schemas.microsoft.com/office/drawing/2014/main" id="{E25F950F-28F0-71E5-B859-7573EEBC4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86" y="1238767"/>
            <a:ext cx="10270594" cy="5416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98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322" y="1313634"/>
            <a:ext cx="8913356" cy="53210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911000" y="5328498"/>
            <a:ext cx="4545000" cy="1070502"/>
          </a:xfrm>
          <a:prstGeom prst="wedgeRoundRectCallout">
            <a:avLst>
              <a:gd name="adj1" fmla="val -19706"/>
              <a:gd name="adj2" fmla="val 346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раздела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добавяте различни филтри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2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95598" cy="5528766"/>
          </a:xfrm>
        </p:spPr>
        <p:txBody>
          <a:bodyPr anchor="t" anchorCtr="0"/>
          <a:lstStyle/>
          <a:p>
            <a:r>
              <a:rPr lang="bg-BG" dirty="0"/>
              <a:t>Основните опции са: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Filter intensity </a:t>
            </a:r>
            <a:r>
              <a:rPr lang="en-US" dirty="0"/>
              <a:t>(</a:t>
            </a:r>
            <a:r>
              <a:rPr lang="bg-BG" b="1" dirty="0"/>
              <a:t>Интензивност на филтъра</a:t>
            </a:r>
            <a:r>
              <a:rPr lang="en-US" dirty="0"/>
              <a:t>) – </a:t>
            </a:r>
            <a:r>
              <a:rPr lang="bg-BG" b="1" dirty="0"/>
              <a:t>увеличава</a:t>
            </a:r>
            <a:r>
              <a:rPr lang="bg-BG" dirty="0"/>
              <a:t> или </a:t>
            </a:r>
            <a:r>
              <a:rPr lang="bg-BG" b="1" dirty="0"/>
              <a:t>намалява</a:t>
            </a:r>
            <a:r>
              <a:rPr lang="bg-BG" dirty="0"/>
              <a:t> </a:t>
            </a:r>
            <a:r>
              <a:rPr lang="bg-BG" b="1" dirty="0"/>
              <a:t>силата</a:t>
            </a:r>
            <a:r>
              <a:rPr lang="bg-BG" dirty="0"/>
              <a:t> на филтъра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Choose a filter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Избиране на филтър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избор на </a:t>
            </a:r>
            <a:r>
              <a:rPr lang="bg-BG" b="1" dirty="0"/>
              <a:t>обработени модели </a:t>
            </a:r>
            <a:r>
              <a:rPr lang="bg-BG" dirty="0"/>
              <a:t>на изображението</a:t>
            </a:r>
            <a:r>
              <a:rPr lang="en-US" dirty="0"/>
              <a:t> 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Опции във </a:t>
            </a:r>
            <a:r>
              <a:rPr lang="en-US" dirty="0"/>
              <a:t>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r="1985"/>
          <a:stretch/>
        </p:blipFill>
        <p:spPr>
          <a:xfrm>
            <a:off x="8282532" y="1257216"/>
            <a:ext cx="3719065" cy="54102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282532" y="3861569"/>
            <a:ext cx="3719065" cy="67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82532" y="4536569"/>
            <a:ext cx="3719064" cy="213093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32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5C47-B541-8EA7-7643-DB566E68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3" y="1268191"/>
            <a:ext cx="10423752" cy="54533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  <a:r>
              <a:rPr lang="bg-BG" dirty="0"/>
              <a:t> – видео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369" y="1251333"/>
            <a:ext cx="10423753" cy="5505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Adjustments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76000" y="5178189"/>
            <a:ext cx="6120000" cy="1336500"/>
          </a:xfrm>
          <a:prstGeom prst="wedgeRoundRectCallout">
            <a:avLst>
              <a:gd name="adj1" fmla="val -19706"/>
              <a:gd name="adj2" fmla="val 346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раздела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Adjustments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различни характеристики на изображението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06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9FD22-7433-2D38-26B8-5E00C34CE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00" y="1809000"/>
            <a:ext cx="3934906" cy="450548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8301000" cy="5528766"/>
          </a:xfrm>
        </p:spPr>
        <p:txBody>
          <a:bodyPr>
            <a:normAutofit fontScale="85000" lnSpcReduction="10000"/>
          </a:bodyPr>
          <a:lstStyle/>
          <a:p>
            <a:r>
              <a:rPr lang="bg-BG" dirty="0"/>
              <a:t>Настройка за </a:t>
            </a:r>
            <a:r>
              <a:rPr lang="bg-BG" b="1" dirty="0"/>
              <a:t>светлина</a:t>
            </a:r>
            <a:r>
              <a:rPr lang="bg-BG" dirty="0"/>
              <a:t> – плъзгача </a:t>
            </a:r>
            <a:r>
              <a:rPr lang="en-US" b="1" dirty="0">
                <a:solidFill>
                  <a:schemeClr val="bg1"/>
                </a:solidFill>
              </a:rPr>
              <a:t>Light</a:t>
            </a:r>
            <a:r>
              <a:rPr lang="en-US" dirty="0"/>
              <a:t> (</a:t>
            </a:r>
            <a:r>
              <a:rPr lang="bg-BG" b="1" dirty="0"/>
              <a:t>Светлина</a:t>
            </a:r>
            <a:r>
              <a:rPr lang="en-US" dirty="0"/>
              <a:t>)</a:t>
            </a:r>
            <a:endParaRPr lang="bg-BG" dirty="0"/>
          </a:p>
          <a:p>
            <a:r>
              <a:rPr lang="bg-BG" b="1" dirty="0"/>
              <a:t>Основни характеристика </a:t>
            </a:r>
            <a:r>
              <a:rPr lang="bg-BG" dirty="0"/>
              <a:t>на </a:t>
            </a:r>
            <a:r>
              <a:rPr lang="en-US" b="1" dirty="0">
                <a:solidFill>
                  <a:schemeClr val="bg1"/>
                </a:solidFill>
              </a:rPr>
              <a:t>Light</a:t>
            </a:r>
            <a:r>
              <a:rPr lang="bg-BG" dirty="0"/>
              <a:t>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Contrast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Контраст</a:t>
            </a:r>
            <a:r>
              <a:rPr lang="bg-BG" dirty="0"/>
              <a:t>) – </a:t>
            </a:r>
            <a:r>
              <a:rPr lang="bg-BG" b="1" dirty="0"/>
              <a:t>яркостта</a:t>
            </a:r>
            <a:r>
              <a:rPr lang="bg-BG" dirty="0"/>
              <a:t> на </a:t>
            </a:r>
            <a:r>
              <a:rPr lang="bg-BG" b="1" dirty="0"/>
              <a:t>две съседни части</a:t>
            </a:r>
            <a:r>
              <a:rPr lang="bg-BG" dirty="0"/>
              <a:t> на изображението в </a:t>
            </a:r>
            <a:r>
              <a:rPr lang="bg-BG" b="1" dirty="0"/>
              <a:t>различни цветове</a:t>
            </a:r>
            <a:endParaRPr lang="en-US" b="1" dirty="0"/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Exposure</a:t>
            </a:r>
            <a:r>
              <a:rPr lang="bg-BG" dirty="0"/>
              <a:t> (</a:t>
            </a:r>
            <a:r>
              <a:rPr lang="bg-BG" b="1" dirty="0"/>
              <a:t>Експозиция</a:t>
            </a:r>
            <a:r>
              <a:rPr lang="bg-BG" dirty="0"/>
              <a:t>) – общо</a:t>
            </a:r>
            <a:r>
              <a:rPr lang="bg-BG" b="1" dirty="0"/>
              <a:t> количество светлина</a:t>
            </a:r>
            <a:r>
              <a:rPr lang="bg-BG" dirty="0"/>
              <a:t> на определена площ</a:t>
            </a:r>
            <a:endParaRPr lang="en-US" dirty="0"/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High-light</a:t>
            </a:r>
            <a:r>
              <a:rPr lang="bg-BG" dirty="0"/>
              <a:t> (</a:t>
            </a:r>
            <a:r>
              <a:rPr lang="bg-BG" b="1" dirty="0"/>
              <a:t>Висока осветеност</a:t>
            </a:r>
            <a:r>
              <a:rPr lang="bg-BG" dirty="0"/>
              <a:t>) – </a:t>
            </a:r>
            <a:r>
              <a:rPr lang="bg-BG" b="1" dirty="0"/>
              <a:t>най-светлата част </a:t>
            </a:r>
            <a:r>
              <a:rPr lang="bg-BG" dirty="0"/>
              <a:t>на изображението</a:t>
            </a:r>
            <a:endParaRPr lang="en-US" dirty="0"/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Shadow</a:t>
            </a:r>
            <a:r>
              <a:rPr lang="bg-BG" dirty="0"/>
              <a:t> (</a:t>
            </a:r>
            <a:r>
              <a:rPr lang="bg-BG" b="1" dirty="0"/>
              <a:t>Сянка</a:t>
            </a:r>
            <a:r>
              <a:rPr lang="bg-BG" dirty="0"/>
              <a:t>) – </a:t>
            </a:r>
            <a:r>
              <a:rPr lang="bg-BG" b="1" dirty="0"/>
              <a:t>тъмните части </a:t>
            </a:r>
            <a:r>
              <a:rPr lang="bg-BG" dirty="0"/>
              <a:t>на изображението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Adjustments</a:t>
            </a:r>
            <a:r>
              <a:rPr lang="bg-BG" dirty="0"/>
              <a:t> – </a:t>
            </a:r>
            <a:r>
              <a:rPr lang="en-US" dirty="0"/>
              <a:t>Light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031000" y="3991494"/>
            <a:ext cx="3915000" cy="76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035322" y="4756496"/>
            <a:ext cx="3910678" cy="764999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030999" y="3198500"/>
            <a:ext cx="3910679" cy="79299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031000" y="5521497"/>
            <a:ext cx="3910678" cy="792991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85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96AF48-2575-9C10-75A8-893F5421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375"/>
          <a:stretch/>
        </p:blipFill>
        <p:spPr>
          <a:xfrm>
            <a:off x="8112229" y="3249000"/>
            <a:ext cx="3847404" cy="30146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380598" cy="5528766"/>
          </a:xfrm>
        </p:spPr>
        <p:txBody>
          <a:bodyPr/>
          <a:lstStyle/>
          <a:p>
            <a:r>
              <a:rPr lang="bg-BG" dirty="0"/>
              <a:t>Настройка за </a:t>
            </a:r>
            <a:r>
              <a:rPr lang="bg-BG" b="1" dirty="0"/>
              <a:t>цвят</a:t>
            </a:r>
            <a:r>
              <a:rPr lang="bg-BG" dirty="0"/>
              <a:t> – плъзгача </a:t>
            </a:r>
            <a:r>
              <a:rPr lang="en-US" b="1" dirty="0">
                <a:solidFill>
                  <a:schemeClr val="bg1"/>
                </a:solidFill>
              </a:rPr>
              <a:t>Color</a:t>
            </a:r>
            <a:r>
              <a:rPr lang="en-US" dirty="0"/>
              <a:t> (</a:t>
            </a:r>
            <a:r>
              <a:rPr lang="bg-BG" b="1" dirty="0"/>
              <a:t>Цвят</a:t>
            </a:r>
            <a:r>
              <a:rPr lang="en-US" dirty="0"/>
              <a:t>)</a:t>
            </a:r>
            <a:endParaRPr lang="bg-BG" dirty="0"/>
          </a:p>
          <a:p>
            <a:r>
              <a:rPr lang="bg-BG" b="1" dirty="0"/>
              <a:t>Основни характеристика </a:t>
            </a:r>
            <a:r>
              <a:rPr lang="bg-BG" dirty="0"/>
              <a:t>на </a:t>
            </a:r>
            <a:r>
              <a:rPr lang="en-US" b="1" dirty="0">
                <a:solidFill>
                  <a:schemeClr val="bg1"/>
                </a:solidFill>
              </a:rPr>
              <a:t>Color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Tint</a:t>
            </a:r>
            <a:r>
              <a:rPr lang="en-US" dirty="0"/>
              <a:t> (</a:t>
            </a:r>
            <a:r>
              <a:rPr lang="bg-BG" b="1" dirty="0"/>
              <a:t>Цветови отенък</a:t>
            </a:r>
            <a:r>
              <a:rPr lang="en-US" dirty="0"/>
              <a:t>) – </a:t>
            </a:r>
            <a:r>
              <a:rPr lang="ru-RU" dirty="0"/>
              <a:t>нюансът на цвета, който </a:t>
            </a:r>
            <a:r>
              <a:rPr lang="ru-RU" b="1" dirty="0"/>
              <a:t>добавя</a:t>
            </a:r>
            <a:r>
              <a:rPr lang="ru-RU" dirty="0"/>
              <a:t> или </a:t>
            </a:r>
            <a:r>
              <a:rPr lang="ru-RU" b="1" dirty="0"/>
              <a:t>премахва</a:t>
            </a:r>
            <a:r>
              <a:rPr lang="ru-RU" dirty="0"/>
              <a:t> зелен и пурпурен оттенък от изображението</a:t>
            </a:r>
            <a:endParaRPr lang="en-US" dirty="0"/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Warmth</a:t>
            </a:r>
            <a:r>
              <a:rPr lang="bg-BG" dirty="0"/>
              <a:t> (</a:t>
            </a:r>
            <a:r>
              <a:rPr lang="bg-BG" b="1" dirty="0"/>
              <a:t>Топлина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ru-RU" b="1" dirty="0"/>
              <a:t>температурата</a:t>
            </a:r>
            <a:r>
              <a:rPr lang="ru-RU" dirty="0"/>
              <a:t> на </a:t>
            </a:r>
            <a:r>
              <a:rPr lang="ru-RU" b="1" dirty="0"/>
              <a:t>цветовете</a:t>
            </a:r>
            <a:r>
              <a:rPr lang="ru-RU" dirty="0"/>
              <a:t> в изображението, която варира от </a:t>
            </a:r>
            <a:r>
              <a:rPr lang="ru-RU" b="1" dirty="0"/>
              <a:t>по-топли</a:t>
            </a:r>
            <a:r>
              <a:rPr lang="ru-RU" dirty="0"/>
              <a:t> до </a:t>
            </a:r>
            <a:r>
              <a:rPr lang="ru-RU" b="1" dirty="0"/>
              <a:t>по-студени</a:t>
            </a:r>
            <a:r>
              <a:rPr lang="ru-RU" dirty="0"/>
              <a:t> оттенъци</a:t>
            </a:r>
          </a:p>
          <a:p>
            <a:pPr lvl="1"/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Adjustments</a:t>
            </a:r>
            <a:r>
              <a:rPr lang="bg-BG" dirty="0"/>
              <a:t> – </a:t>
            </a:r>
            <a:r>
              <a:rPr lang="en-US" dirty="0"/>
              <a:t>Color 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112228" y="5364000"/>
            <a:ext cx="3843531" cy="89962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116101" y="4599000"/>
            <a:ext cx="3843531" cy="76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007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FF6FE-1534-9F1A-D84D-E4E445E46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bird&#10;&#10;Description automatically generated">
            <a:extLst>
              <a:ext uri="{FF2B5EF4-FFF2-40B4-BE49-F238E27FC236}">
                <a16:creationId xmlns:a16="http://schemas.microsoft.com/office/drawing/2014/main" id="{8E766B96-FC33-24A2-236F-0F8858EE2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3" y="1237292"/>
            <a:ext cx="10529514" cy="5508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61EAD-8480-298B-B535-00C8BA4BE4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08E675-797A-FEE0-E3A2-BF80B18A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Adjustments – </a:t>
            </a:r>
            <a:r>
              <a:rPr lang="bg-BG" dirty="0"/>
              <a:t>видео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7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Яркост</a:t>
            </a:r>
            <a:r>
              <a:rPr lang="ru-RU" sz="2800" b="1" dirty="0">
                <a:solidFill>
                  <a:schemeClr val="bg2"/>
                </a:solidFill>
              </a:rPr>
              <a:t> – силата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светене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елементите</a:t>
            </a:r>
            <a:r>
              <a:rPr lang="ru-RU" sz="2800" dirty="0">
                <a:solidFill>
                  <a:schemeClr val="bg2"/>
                </a:solidFill>
              </a:rPr>
              <a:t> на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Контраст</a:t>
            </a:r>
            <a:r>
              <a:rPr lang="ru-RU" sz="2800" b="1" dirty="0">
                <a:solidFill>
                  <a:schemeClr val="bg2"/>
                </a:solidFill>
              </a:rPr>
              <a:t> – разликата</a:t>
            </a:r>
            <a:r>
              <a:rPr lang="ru-RU" sz="2800" dirty="0">
                <a:solidFill>
                  <a:schemeClr val="bg2"/>
                </a:solidFill>
              </a:rPr>
              <a:t> между </a:t>
            </a:r>
            <a:r>
              <a:rPr lang="ru-RU" sz="2800" b="1" dirty="0">
                <a:solidFill>
                  <a:schemeClr val="bg2"/>
                </a:solidFill>
              </a:rPr>
              <a:t>осветеността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оцветеността</a:t>
            </a:r>
            <a:r>
              <a:rPr lang="ru-RU" sz="2800" dirty="0">
                <a:solidFill>
                  <a:schemeClr val="bg2"/>
                </a:solidFill>
              </a:rPr>
              <a:t> на отделни елементи на изображение</a:t>
            </a:r>
            <a:r>
              <a:rPr lang="ru-RU" sz="2800" b="1" dirty="0">
                <a:solidFill>
                  <a:schemeClr val="bg2"/>
                </a:solidFill>
              </a:rPr>
              <a:t>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Цветност</a:t>
            </a:r>
            <a:r>
              <a:rPr lang="ru-RU" sz="2800" b="1" dirty="0">
                <a:solidFill>
                  <a:schemeClr val="bg2"/>
                </a:solidFill>
              </a:rPr>
              <a:t> – степента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интензивност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чистота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цветовете</a:t>
            </a:r>
            <a:r>
              <a:rPr lang="ru-RU" sz="2800" dirty="0">
                <a:solidFill>
                  <a:schemeClr val="bg2"/>
                </a:solidFill>
              </a:rPr>
              <a:t> в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Ориентация</a:t>
            </a:r>
            <a:r>
              <a:rPr lang="ru-RU" sz="2800" b="1" dirty="0">
                <a:solidFill>
                  <a:schemeClr val="bg2"/>
                </a:solidFill>
              </a:rPr>
              <a:t> – разположение</a:t>
            </a:r>
            <a:r>
              <a:rPr lang="ru-RU" sz="2800" dirty="0">
                <a:solidFill>
                  <a:schemeClr val="bg2"/>
                </a:solidFill>
              </a:rPr>
              <a:t> на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Характеристики</a:t>
            </a:r>
            <a:r>
              <a:rPr lang="bg-BG" dirty="0"/>
              <a:t> на изображение</a:t>
            </a:r>
          </a:p>
          <a:p>
            <a:r>
              <a:rPr lang="bg-BG" dirty="0"/>
              <a:t>͏</a:t>
            </a:r>
            <a:r>
              <a:rPr lang="bg-BG" b="1" dirty="0"/>
              <a:t>Редактиране</a:t>
            </a:r>
            <a:r>
              <a:rPr lang="bg-BG" dirty="0"/>
              <a:t> на изображение</a:t>
            </a:r>
          </a:p>
          <a:p>
            <a:endParaRPr lang="bg-BG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части от графичните изображения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Характеристики на изображение</a:t>
            </a:r>
            <a:endParaRPr lang="en-US" dirty="0"/>
          </a:p>
        </p:txBody>
      </p:sp>
      <p:pic>
        <p:nvPicPr>
          <p:cNvPr id="2050" name="Picture 2" descr="Tập tin:Microsoft Photos Icon on Windows 10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00" y="1629000"/>
            <a:ext cx="2119200" cy="21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92000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Основните </a:t>
            </a:r>
            <a:r>
              <a:rPr lang="bg-BG" sz="3200" b="1" dirty="0"/>
              <a:t>характеристики</a:t>
            </a:r>
            <a:r>
              <a:rPr lang="bg-BG" sz="3200" dirty="0"/>
              <a:t> на </a:t>
            </a:r>
            <a:r>
              <a:rPr lang="bg-BG" sz="3200" b="1" dirty="0"/>
              <a:t>изображението</a:t>
            </a:r>
            <a:r>
              <a:rPr lang="bg-BG" sz="3200" dirty="0"/>
              <a:t> са:</a:t>
            </a:r>
          </a:p>
          <a:p>
            <a:pPr lvl="1"/>
            <a:r>
              <a:rPr lang="bg-BG" sz="2800" dirty="0"/>
              <a:t>͏</a:t>
            </a:r>
            <a:r>
              <a:rPr lang="bg-BG" sz="2800" b="1" dirty="0">
                <a:solidFill>
                  <a:schemeClr val="bg1"/>
                </a:solidFill>
              </a:rPr>
              <a:t>Яркост</a:t>
            </a:r>
            <a:r>
              <a:rPr lang="bg-BG" sz="2800" dirty="0"/>
              <a:t> </a:t>
            </a:r>
            <a:r>
              <a:rPr lang="en-US" sz="2800" dirty="0"/>
              <a:t>(</a:t>
            </a:r>
            <a:r>
              <a:rPr lang="en-US" sz="2800" b="1" dirty="0"/>
              <a:t>Brightness</a:t>
            </a:r>
            <a:r>
              <a:rPr lang="en-US" sz="2800" dirty="0"/>
              <a:t>)</a:t>
            </a:r>
            <a:r>
              <a:rPr lang="bg-BG" sz="2800" dirty="0"/>
              <a:t> – </a:t>
            </a:r>
            <a:r>
              <a:rPr lang="bg-BG" sz="2800" b="1" dirty="0"/>
              <a:t>силата</a:t>
            </a:r>
            <a:r>
              <a:rPr lang="bg-BG" sz="2800" dirty="0"/>
              <a:t> на </a:t>
            </a:r>
            <a:r>
              <a:rPr lang="bg-BG" sz="2800" b="1" dirty="0"/>
              <a:t>светене</a:t>
            </a:r>
            <a:r>
              <a:rPr lang="bg-BG" sz="2800" dirty="0"/>
              <a:t> на елементите на изображението</a:t>
            </a:r>
            <a:endParaRPr lang="en-US" sz="2800" dirty="0"/>
          </a:p>
          <a:p>
            <a:pPr lvl="1"/>
            <a:r>
              <a:rPr lang="bg-BG" sz="2800" dirty="0"/>
              <a:t>͏</a:t>
            </a:r>
            <a:r>
              <a:rPr lang="bg-BG" sz="2800" b="1" dirty="0">
                <a:solidFill>
                  <a:schemeClr val="bg1"/>
                </a:solidFill>
              </a:rPr>
              <a:t>Контраст</a:t>
            </a:r>
            <a:r>
              <a:rPr lang="bg-BG" sz="2800" dirty="0"/>
              <a:t> (</a:t>
            </a:r>
            <a:r>
              <a:rPr lang="en-US" sz="2800" b="1" dirty="0"/>
              <a:t>Contrast</a:t>
            </a:r>
            <a:r>
              <a:rPr lang="bg-BG" sz="2800" dirty="0"/>
              <a:t>) – </a:t>
            </a:r>
            <a:r>
              <a:rPr lang="bg-BG" sz="2800" b="1" dirty="0"/>
              <a:t>разликата</a:t>
            </a:r>
            <a:r>
              <a:rPr lang="bg-BG" sz="2800" dirty="0"/>
              <a:t> между </a:t>
            </a:r>
            <a:r>
              <a:rPr lang="bg-BG" sz="2800" b="1" dirty="0"/>
              <a:t>осветеността</a:t>
            </a:r>
            <a:r>
              <a:rPr lang="bg-BG" sz="2800" dirty="0"/>
              <a:t> и </a:t>
            </a:r>
            <a:r>
              <a:rPr lang="bg-BG" sz="2800" b="1" dirty="0"/>
              <a:t>оцветеността</a:t>
            </a:r>
            <a:r>
              <a:rPr lang="bg-BG" sz="2800" dirty="0"/>
              <a:t> на отделни елементи на изображението</a:t>
            </a:r>
          </a:p>
          <a:p>
            <a:pPr lvl="1"/>
            <a:r>
              <a:rPr lang="bg-BG" sz="2800" dirty="0"/>
              <a:t>͏</a:t>
            </a:r>
            <a:r>
              <a:rPr lang="bg-BG" sz="2800" b="1" dirty="0">
                <a:solidFill>
                  <a:schemeClr val="bg1"/>
                </a:solidFill>
              </a:rPr>
              <a:t>Цветност</a:t>
            </a:r>
            <a:r>
              <a:rPr lang="bg-BG" sz="2800" dirty="0"/>
              <a:t> </a:t>
            </a:r>
            <a:r>
              <a:rPr lang="en-US" sz="2800" dirty="0"/>
              <a:t>(</a:t>
            </a:r>
            <a:r>
              <a:rPr lang="en-US" sz="2800" b="1" dirty="0"/>
              <a:t>Saturation</a:t>
            </a:r>
            <a:r>
              <a:rPr lang="en-US" sz="2800" dirty="0"/>
              <a:t>)</a:t>
            </a:r>
            <a:r>
              <a:rPr lang="bg-BG" sz="2800" dirty="0"/>
              <a:t> – </a:t>
            </a:r>
            <a:r>
              <a:rPr lang="ru-RU" sz="2800" b="1" dirty="0"/>
              <a:t>степента</a:t>
            </a:r>
            <a:r>
              <a:rPr lang="ru-RU" sz="2800" dirty="0"/>
              <a:t> на </a:t>
            </a:r>
            <a:r>
              <a:rPr lang="ru-RU" sz="2800" b="1" dirty="0"/>
              <a:t>интензивност</a:t>
            </a:r>
            <a:r>
              <a:rPr lang="ru-RU" sz="2800" dirty="0"/>
              <a:t> или </a:t>
            </a:r>
            <a:r>
              <a:rPr lang="ru-RU" sz="2800" b="1" dirty="0"/>
              <a:t>чистота</a:t>
            </a:r>
            <a:r>
              <a:rPr lang="ru-RU" sz="2800" dirty="0"/>
              <a:t> на </a:t>
            </a:r>
            <a:r>
              <a:rPr lang="ru-RU" sz="2800" b="1" dirty="0"/>
              <a:t>цветовете</a:t>
            </a:r>
            <a:r>
              <a:rPr lang="ru-RU" sz="2800" dirty="0"/>
              <a:t> в изображението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͏Характеристики на изображение</a:t>
            </a:r>
            <a:endParaRPr lang="en-US" dirty="0"/>
          </a:p>
        </p:txBody>
      </p:sp>
      <p:pic>
        <p:nvPicPr>
          <p:cNvPr id="3074" name="Picture 2" descr="Brightness - Free weath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5" y="4868977"/>
            <a:ext cx="1671690" cy="167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trast Accurate Lineal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07" y="5004000"/>
            <a:ext cx="1350000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turation Icons &amp; Symbo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00" y="4824000"/>
            <a:ext cx="1662520" cy="16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op 10 Best Small Dog Breeds | Nylabo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97" y="4194001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op 10 Best Small Dog Breeds | Nylabon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1" y="4194001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op 10 Best Small Dog Breeds | Nylabon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1" y="4194001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Top 10 Best Small Dog Breeds | Nylabone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1" y="4194000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8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pic>
        <p:nvPicPr>
          <p:cNvPr id="4098" name="Picture 2" descr="Edit Generic Outline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00" y="1449000"/>
            <a:ext cx="2205000" cy="22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bg-BG" b="1" dirty="0"/>
              <a:t>ОС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/>
              <a:t> </a:t>
            </a:r>
            <a:r>
              <a:rPr lang="bg-BG" dirty="0"/>
              <a:t>има</a:t>
            </a:r>
            <a:r>
              <a:rPr lang="en-US" dirty="0"/>
              <a:t> </a:t>
            </a:r>
            <a:r>
              <a:rPr lang="bg-BG" dirty="0"/>
              <a:t>вградено приложение за </a:t>
            </a:r>
            <a:r>
              <a:rPr lang="bg-BG" b="1" dirty="0"/>
              <a:t>преглед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изображения – </a:t>
            </a:r>
            <a:r>
              <a:rPr lang="en-US" b="1" dirty="0">
                <a:solidFill>
                  <a:schemeClr val="bg1"/>
                </a:solidFill>
              </a:rPr>
              <a:t>Photos</a:t>
            </a:r>
            <a:r>
              <a:rPr lang="en-US" dirty="0"/>
              <a:t> (</a:t>
            </a:r>
            <a:r>
              <a:rPr lang="bg-BG" b="1" dirty="0"/>
              <a:t>Снимки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То предлага различни опции за </a:t>
            </a:r>
            <a:r>
              <a:rPr lang="bg-BG" b="1" dirty="0"/>
              <a:t>рисуване</a:t>
            </a:r>
            <a:r>
              <a:rPr lang="bg-BG" dirty="0"/>
              <a:t>, </a:t>
            </a:r>
            <a:r>
              <a:rPr lang="bg-BG" b="1" dirty="0"/>
              <a:t>редактиране</a:t>
            </a:r>
            <a:r>
              <a:rPr lang="bg-BG" dirty="0"/>
              <a:t>,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слайдшоу</a:t>
            </a:r>
            <a:r>
              <a:rPr lang="bg-BG" dirty="0"/>
              <a:t> и </a:t>
            </a:r>
            <a:r>
              <a:rPr lang="bg-BG" b="1" dirty="0"/>
              <a:t>др</a:t>
            </a:r>
            <a:r>
              <a:rPr lang="bg-BG" dirty="0"/>
              <a:t>.</a:t>
            </a:r>
          </a:p>
          <a:p>
            <a:r>
              <a:rPr lang="bg-BG" dirty="0"/>
              <a:t>Изображенията по </a:t>
            </a:r>
            <a:r>
              <a:rPr lang="bg-BG" b="1" dirty="0"/>
              <a:t>подразбиране</a:t>
            </a:r>
            <a:r>
              <a:rPr lang="bg-BG" dirty="0"/>
              <a:t> се отварят в </a:t>
            </a:r>
            <a:r>
              <a:rPr lang="en-US" b="1" dirty="0"/>
              <a:t>Photos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pic>
        <p:nvPicPr>
          <p:cNvPr id="5122" name="Picture 2" descr="Colorful Windows 10 Icons: Photos app (agai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18" y="4493223"/>
            <a:ext cx="2025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154" y="4323536"/>
            <a:ext cx="3879608" cy="2364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80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500" y="1251962"/>
            <a:ext cx="9135000" cy="5439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956000" y="2439000"/>
            <a:ext cx="3960000" cy="990000"/>
          </a:xfrm>
          <a:prstGeom prst="wedgeRoundRectCallout">
            <a:avLst>
              <a:gd name="adj1" fmla="val -40627"/>
              <a:gd name="adj2" fmla="val -1109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селектираме опцията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5747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" r="810"/>
          <a:stretch/>
        </p:blipFill>
        <p:spPr>
          <a:xfrm>
            <a:off x="1525576" y="1224000"/>
            <a:ext cx="9137924" cy="549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7400999" y="4824000"/>
            <a:ext cx="4535737" cy="1467000"/>
          </a:xfrm>
          <a:prstGeom prst="wedgeRoundRectCallout">
            <a:avLst>
              <a:gd name="adj1" fmla="val -15853"/>
              <a:gd name="adj2" fmla="val 413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прозорец, в който има различни опции и раздели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2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&amp; rotate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" r="810"/>
          <a:stretch/>
        </p:blipFill>
        <p:spPr>
          <a:xfrm>
            <a:off x="1525576" y="1224000"/>
            <a:ext cx="9137924" cy="549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51000" y="3359222"/>
            <a:ext cx="5175000" cy="1530000"/>
          </a:xfrm>
          <a:prstGeom prst="wedgeRoundRectCallout">
            <a:avLst>
              <a:gd name="adj1" fmla="val -19284"/>
              <a:gd name="adj2" fmla="val -116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раздела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Crop &amp; rotate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ориентацията и размера на изображението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78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6183</TotalTime>
  <Words>765</Words>
  <Application>Microsoft Office PowerPoint</Application>
  <PresentationFormat>Widescreen</PresentationFormat>
  <Paragraphs>106</Paragraphs>
  <Slides>21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SoftUni</vt:lpstr>
      <vt:lpstr>Инструменти за редакция на графично изображение</vt:lpstr>
      <vt:lpstr>Съдържание</vt:lpstr>
      <vt:lpstr>Характеристики на изображение</vt:lpstr>
      <vt:lpstr>͏Характеристики на изображение</vt:lpstr>
      <vt:lpstr>͏Редактиране на изображение</vt:lpstr>
      <vt:lpstr>͏Редактиране на изображение</vt:lpstr>
      <vt:lpstr>͏Редактиране на изображение</vt:lpstr>
      <vt:lpstr>͏Редактиране на изображение</vt:lpstr>
      <vt:lpstr>Crop &amp; rotate</vt:lpstr>
      <vt:lpstr>Опции в Crop &amp; rotate</vt:lpstr>
      <vt:lpstr>Crop &amp; rotate – видео</vt:lpstr>
      <vt:lpstr>Filters</vt:lpstr>
      <vt:lpstr>Опции във Filters</vt:lpstr>
      <vt:lpstr>Filters – видео</vt:lpstr>
      <vt:lpstr>Adjustments</vt:lpstr>
      <vt:lpstr>Настройки в Adjustments – Light </vt:lpstr>
      <vt:lpstr>Настройки в Adjustments – Color </vt:lpstr>
      <vt:lpstr>Adjustments – видео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редакция на графично изображение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1433</cp:revision>
  <dcterms:created xsi:type="dcterms:W3CDTF">2018-05-23T13:08:44Z</dcterms:created>
  <dcterms:modified xsi:type="dcterms:W3CDTF">2025-07-23T09:51:40Z</dcterms:modified>
  <cp:category/>
</cp:coreProperties>
</file>